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"/>
  </p:notesMasterIdLst>
  <p:sldIdLst>
    <p:sldId id="256" r:id="rId2"/>
    <p:sldId id="453" r:id="rId3"/>
    <p:sldId id="457" r:id="rId4"/>
    <p:sldId id="456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58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27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355C51-6B10-6240-A90E-844EBEB51D82}" type="datetimeFigureOut">
              <a:rPr lang="en-US" smtClean="0"/>
              <a:t>12/7/2020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51620D-4A9F-D64A-BCEA-0478F2B4D8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7228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8C14BEB-AC66-4E96-9BD5-F22CB210CB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6EAE4313-1E68-411D-B9A3-289AD20AC7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4BF4BD6-51A4-4144-8930-600FBE6E78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434CD-E8FA-4352-B6AD-5AC46ABFA65C}" type="datetimeFigureOut">
              <a:rPr lang="en-US" smtClean="0"/>
              <a:t>12/7/2020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2C72901-33BF-4256-8637-D02C2A3F8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C2B6687-C528-4854-A846-3E78D3D46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005AA-BD8B-4AC3-A99D-4CD934720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0838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E72CC1-F2D9-4D9F-AF2D-8F6097A78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38B30BA1-592B-4299-AD04-D0CD764719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9EEE1E0-FD6E-4E0A-97E1-3E9D8D3BB4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434CD-E8FA-4352-B6AD-5AC46ABFA65C}" type="datetimeFigureOut">
              <a:rPr lang="en-US" smtClean="0"/>
              <a:t>12/7/2020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17C5570-3E3E-4BE6-88EF-8E31B18F42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7A9374D-AAA5-4E7E-A082-C8B123C79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005AA-BD8B-4AC3-A99D-4CD934720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8368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FEE35B5B-9EE0-4213-AD80-57B88CEDA2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3545AE02-BE27-454C-A6D5-A90C739E36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51F3F5F-5221-498C-BE38-BD210C823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434CD-E8FA-4352-B6AD-5AC46ABFA65C}" type="datetimeFigureOut">
              <a:rPr lang="en-US" smtClean="0"/>
              <a:t>12/7/2020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15969B3-0C45-4408-9D45-2A14F14BEF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F0A016E-1D74-45B2-A0D3-2CB326D9F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005AA-BD8B-4AC3-A99D-4CD934720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2788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7BDCFED-A5EA-4B24-8E44-CCE276116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0BB952D-E535-4A95-A2DA-B2EB1AD53E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C48B600-70CC-48C9-84A9-3DF0F9CCE2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434CD-E8FA-4352-B6AD-5AC46ABFA65C}" type="datetimeFigureOut">
              <a:rPr lang="en-US" smtClean="0"/>
              <a:t>12/7/2020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710EBBA-2AA9-426F-BD4D-7FBF37E73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76EDC1B-A26D-4BA4-B21F-E4250F5409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005AA-BD8B-4AC3-A99D-4CD934720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8421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106746-3F3D-4646-897B-1A2EA1C95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A096B2F-4BF4-4CBA-88CF-78C33B12C9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1FF89B2-051E-48DE-9F42-950CD1E3B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434CD-E8FA-4352-B6AD-5AC46ABFA65C}" type="datetimeFigureOut">
              <a:rPr lang="en-US" smtClean="0"/>
              <a:t>12/7/2020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E9B48F7-D425-4A78-B291-C3BD4A3067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97913D2-4070-4FA5-BD03-FA8E16F84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005AA-BD8B-4AC3-A99D-4CD934720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62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9F90E7-B6FD-4489-A287-5DAA6FD53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16BBD96-6796-4A12-965E-56529DB53D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0F2E417-FF36-4EBC-9F10-7EA4A30361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E3A8C73-807A-4805-890F-61FAB71700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434CD-E8FA-4352-B6AD-5AC46ABFA65C}" type="datetimeFigureOut">
              <a:rPr lang="en-US" smtClean="0"/>
              <a:t>12/7/2020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D865D14-9AAE-4084-945E-08626446E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BC3A72C-BFF2-4697-B28C-136137518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005AA-BD8B-4AC3-A99D-4CD934720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0427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D78798-09C2-4014-B62E-44171C2114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C9DE03C-FD35-4DBD-B134-DA3A921B78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B14DCFF-C128-4FB5-9FE7-8995B84390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92317918-8199-485A-8AD4-B528E6C3A5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F60BDE17-0D8A-44DC-8B87-E767506AF98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B294382-3389-481A-BCDA-27BC6F520E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434CD-E8FA-4352-B6AD-5AC46ABFA65C}" type="datetimeFigureOut">
              <a:rPr lang="en-US" smtClean="0"/>
              <a:t>12/7/2020</a:t>
            </a:fld>
            <a:endParaRPr lang="en-US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14956DAD-16AB-4887-A1C0-A7BB359498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018D3B29-1EC7-4119-A2B1-77A316AE3E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005AA-BD8B-4AC3-A99D-4CD934720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7254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A6A03B-2307-400E-ACB7-496FEA5C6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AF6347B9-EBA4-4B58-B153-6D9C58E993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434CD-E8FA-4352-B6AD-5AC46ABFA65C}" type="datetimeFigureOut">
              <a:rPr lang="en-US" smtClean="0"/>
              <a:t>12/7/2020</a:t>
            </a:fld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5144DBA-8E88-4444-9194-8D21DB97B6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62B859C-9129-4D2E-9035-BE5B4A4BA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005AA-BD8B-4AC3-A99D-4CD934720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8250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C67D513A-DA7B-4E0D-A1C6-8D8CC426F6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434CD-E8FA-4352-B6AD-5AC46ABFA65C}" type="datetimeFigureOut">
              <a:rPr lang="en-US" smtClean="0"/>
              <a:t>12/7/2020</a:t>
            </a:fld>
            <a:endParaRPr lang="en-US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0B69D14-1192-40B1-B21C-5DE267AF65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7CCF8A9-CE88-407E-8A03-F6E6CE10E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005AA-BD8B-4AC3-A99D-4CD934720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9670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6B818AC-806B-4F04-9D6C-AB84DEF0F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C824225-8B5B-4786-9449-FFD4A7A531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4FC03ED-FE0C-4FCF-9D7B-1D1C24C815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810C85A-8646-4810-9079-374D7648D3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434CD-E8FA-4352-B6AD-5AC46ABFA65C}" type="datetimeFigureOut">
              <a:rPr lang="en-US" smtClean="0"/>
              <a:t>12/7/2020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385B07E-6092-4A47-A10D-6EC8517F7E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CD50B76-E667-47ED-B913-90BAB35CBE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005AA-BD8B-4AC3-A99D-4CD934720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9215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599597-42D4-4F65-87A2-594DF19E4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FFA6A8C4-64AC-4493-8A01-C628D6703B6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739BE93-47B0-4DA9-BD16-551CF13B8A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558B74E0-8196-48BD-80BD-7301CF1759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434CD-E8FA-4352-B6AD-5AC46ABFA65C}" type="datetimeFigureOut">
              <a:rPr lang="en-US" smtClean="0"/>
              <a:t>12/7/2020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75F480D-FB6F-4ACB-A893-F2F7549B28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8F59CC6-B8F8-4C6A-902B-F92016033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005AA-BD8B-4AC3-A99D-4CD934720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6067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7214ABC5-EEC7-41DC-8D47-EE9EC219B9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B860D7E-0738-4807-BD83-734A2F5723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905B99A-2741-44E1-ACB1-426A70E669F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2434CD-E8FA-4352-B6AD-5AC46ABFA65C}" type="datetimeFigureOut">
              <a:rPr lang="en-US" smtClean="0"/>
              <a:t>12/7/2020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B6DD261-36AF-4CF1-9F64-4268888358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96EB2C4-93A4-422B-BA25-7B0597536A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5005AA-BD8B-4AC3-A99D-4CD934720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4780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6FBE7244-D509-47DF-BFC9-9AF53A00F1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33595"/>
            <a:ext cx="9144000" cy="3247756"/>
          </a:xfrm>
          <a:solidFill>
            <a:schemeClr val="accent1">
              <a:alpha val="80000"/>
            </a:schemeClr>
          </a:solidFill>
        </p:spPr>
        <p:txBody>
          <a:bodyPr anchor="ctr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2. Introduction to Plotting with ggplot2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8A2EE42-B0DE-40C7-97D6-840BF8F587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702629"/>
            <a:ext cx="9144000" cy="1721483"/>
          </a:xfrm>
          <a:solidFill>
            <a:schemeClr val="bg1">
              <a:alpha val="69000"/>
            </a:schemeClr>
          </a:solidFill>
        </p:spPr>
        <p:txBody>
          <a:bodyPr>
            <a:normAutofit/>
          </a:bodyPr>
          <a:lstStyle/>
          <a:p>
            <a:r>
              <a:rPr lang="en-US" dirty="0"/>
              <a:t>Jonathan Hersh, PhD (Chapman </a:t>
            </a:r>
            <a:r>
              <a:rPr lang="en-US" dirty="0" err="1"/>
              <a:t>Argyros</a:t>
            </a:r>
            <a:r>
              <a:rPr lang="en-US" dirty="0"/>
              <a:t> School of Business)</a:t>
            </a:r>
          </a:p>
          <a:p>
            <a:r>
              <a:rPr lang="en-US" dirty="0"/>
              <a:t>12/7/20</a:t>
            </a:r>
          </a:p>
        </p:txBody>
      </p:sp>
    </p:spTree>
    <p:extLst>
      <p:ext uri="{BB962C8B-B14F-4D97-AF65-F5344CB8AC3E}">
        <p14:creationId xmlns:p14="http://schemas.microsoft.com/office/powerpoint/2010/main" val="21670082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776913" y="82610"/>
            <a:ext cx="10244447" cy="11728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1"/>
                </a:solidFill>
              </a:rPr>
              <a:t>Data Manipulation Process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2</a:t>
            </a:fld>
            <a:endParaRPr lang="en-US"/>
          </a:p>
        </p:txBody>
      </p:sp>
      <p:pic>
        <p:nvPicPr>
          <p:cNvPr id="1026" name="Picture 2" descr="Data manipulation | Cormac">
            <a:extLst>
              <a:ext uri="{FF2B5EF4-FFF2-40B4-BE49-F238E27FC236}">
                <a16:creationId xmlns:a16="http://schemas.microsoft.com/office/drawing/2014/main" id="{6C31CC6F-9278-423C-83D7-C3DBFFE094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599" y="894514"/>
            <a:ext cx="7428097" cy="5461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90337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3</a:t>
            </a:fld>
            <a:endParaRPr 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FB7AAD9-2949-434F-B6B1-E3823ADF16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6913" y="1377310"/>
            <a:ext cx="7515727" cy="16970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“The simple graph has brought more information to the data analyst’s mind than any other device.” — John Tukey</a:t>
            </a:r>
          </a:p>
          <a:p>
            <a:pPr marL="0" marR="0" lvl="0" indent="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</a:b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C5268C3B-303A-4093-A2A6-D0D73E69B4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6913" y="3010793"/>
            <a:ext cx="6963403" cy="707886"/>
          </a:xfrm>
          <a:prstGeom prst="rect">
            <a:avLst/>
          </a:prstGeom>
          <a:solidFill>
            <a:srgbClr val="F7F7F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7FAA"/>
                </a:solidFill>
                <a:effectLst/>
                <a:latin typeface="SFMono-Regular"/>
              </a:rPr>
              <a:t>ggplot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latin typeface="SFMono-Regular"/>
              </a:rPr>
              <a:t>(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A5D00"/>
                </a:solidFill>
                <a:effectLst/>
                <a:latin typeface="SFMono-Regular"/>
              </a:rPr>
              <a:t>data =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latin typeface="SFMono-Regular"/>
              </a:rPr>
              <a:t>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96969"/>
                </a:solidFill>
                <a:effectLst/>
                <a:latin typeface="SFMono-Regular"/>
              </a:rPr>
              <a:t>&lt;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latin typeface="SFMono-Regular"/>
              </a:rPr>
              <a:t>DATA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96969"/>
                </a:solidFill>
                <a:effectLst/>
                <a:latin typeface="SFMono-Regular"/>
              </a:rPr>
              <a:t>&gt;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latin typeface="SFMono-Regular"/>
              </a:rPr>
              <a:t>)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96969"/>
                </a:solidFill>
                <a:effectLst/>
                <a:latin typeface="SFMono-Regular"/>
              </a:rPr>
              <a:t>+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SFMono-Regular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000" dirty="0">
                <a:solidFill>
                  <a:srgbClr val="008000"/>
                </a:solidFill>
                <a:latin typeface="SFMono-Regular"/>
              </a:rPr>
              <a:t>          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SFMono-Regular"/>
              </a:rPr>
              <a:t>&lt;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latin typeface="SFMono-Regular"/>
              </a:rPr>
              <a:t>GEOM_FUNCTION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96969"/>
                </a:solidFill>
                <a:effectLst/>
                <a:latin typeface="SFMono-Regular"/>
              </a:rPr>
              <a:t>&gt;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latin typeface="SFMono-Regular"/>
              </a:rPr>
              <a:t>(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A5D00"/>
                </a:solidFill>
                <a:effectLst/>
                <a:latin typeface="SFMono-Regular"/>
              </a:rPr>
              <a:t>mapping =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7FAA"/>
                </a:solidFill>
                <a:effectLst/>
                <a:latin typeface="SFMono-Regular"/>
              </a:rPr>
              <a:t>aes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latin typeface="SFMono-Regular"/>
              </a:rPr>
              <a:t>(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96969"/>
                </a:solidFill>
                <a:effectLst/>
                <a:latin typeface="SFMono-Regular"/>
              </a:rPr>
              <a:t>&lt;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latin typeface="SFMono-Regular"/>
              </a:rPr>
              <a:t>MAPPINGS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96969"/>
                </a:solidFill>
                <a:effectLst/>
                <a:latin typeface="SFMono-Regular"/>
              </a:rPr>
              <a:t>&gt;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latin typeface="SFMono-Regular"/>
              </a:rPr>
              <a:t>))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DA1D13C-4C0A-42BE-9ABE-CC887DCEB4F6}"/>
              </a:ext>
            </a:extLst>
          </p:cNvPr>
          <p:cNvSpPr txBox="1">
            <a:spLocks/>
          </p:cNvSpPr>
          <p:nvPr/>
        </p:nvSpPr>
        <p:spPr>
          <a:xfrm>
            <a:off x="776913" y="82610"/>
            <a:ext cx="10244447" cy="11728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1"/>
                </a:solidFill>
              </a:rPr>
              <a:t>Basic ggplot2 Syntax</a:t>
            </a:r>
          </a:p>
        </p:txBody>
      </p:sp>
    </p:spTree>
    <p:extLst>
      <p:ext uri="{BB962C8B-B14F-4D97-AF65-F5344CB8AC3E}">
        <p14:creationId xmlns:p14="http://schemas.microsoft.com/office/powerpoint/2010/main" val="17090808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4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DF51DF-7B9D-4BAF-9549-23579CC5D1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7356" y="0"/>
            <a:ext cx="89372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3895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6128</TotalTime>
  <Words>70</Words>
  <Application>Microsoft Office PowerPoint</Application>
  <PresentationFormat>Widescreen</PresentationFormat>
  <Paragraphs>12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Calibri Light</vt:lpstr>
      <vt:lpstr>SFMono-Regular</vt:lpstr>
      <vt:lpstr>Office</vt:lpstr>
      <vt:lpstr>2. Introduction to Plotting with ggplot2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xmQvcU8oNp@goetheuniversitaet.onmicrosoft.com</dc:creator>
  <cp:lastModifiedBy>Jon Hersh</cp:lastModifiedBy>
  <cp:revision>144</cp:revision>
  <cp:lastPrinted>2019-07-22T15:55:49Z</cp:lastPrinted>
  <dcterms:created xsi:type="dcterms:W3CDTF">2017-12-17T16:55:41Z</dcterms:created>
  <dcterms:modified xsi:type="dcterms:W3CDTF">2020-12-07T10:32:17Z</dcterms:modified>
</cp:coreProperties>
</file>